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E591-CEAE-4FD8-B385-E1EDDA190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99A015-3F0F-4BE1-B256-681223E185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FCE76-0829-4268-9539-17589C19E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39BCE-4559-431D-AA68-C4AFAE18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2559D-3073-4734-864F-25A9FA316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4599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0F667-C22E-407A-9BEB-B29DECE22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70DB8-0BB3-464D-B12B-DB47652F9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E74D0-738B-4F61-A2B2-591F3C23B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58CC0-3D96-4D21-9198-AD717AB0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EFB5E-2BE6-4875-A753-1BC8B738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89424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49CC90-F0ED-466A-9319-E7C82719E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8C4DD-5326-40F3-A5B5-3FEA1AD75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45BF7-44E6-4AC8-B5A9-749F3D19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C9021-038F-4398-83B7-80DA1393E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05A53-70F9-4674-87AC-7C712824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6175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5B66-D1A4-4069-883B-B8E61149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40106-D471-4A7F-95AD-61893C0DB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D1D5B-9125-4BBF-BE47-4F461C4A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B5047-4EF3-4ED0-B1C2-649AA8BAD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E9112-9133-4E6D-916D-6A837B320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521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DB2D9-AE82-4F0F-B26F-3D877C01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C6E10-278A-42E1-BA8A-5B3036B8C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4E60B-4D66-4D6A-A700-E19859E8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E4C03-D499-44B9-9B3A-4616890F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3D730-F33A-4E04-86A5-8B2FAEF16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9953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369D3-B059-4F32-89F8-535E66CA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BA700-835C-4407-9009-0EAA69C9B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7BC95-EF15-4B1C-A56B-A18D5C7EB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D5DB5-CA57-4884-AB06-77CA9967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F981E-8195-4D45-9D1F-99895551D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AC61E1-17B6-4AE3-ACA6-D87A2C71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2540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CB41-32EE-4FD9-812E-9F44D6252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2E22C-C892-45BF-A109-8941D5746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74E38-8780-4F97-BEE8-0EF3F905F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6CC60-8181-4855-AE61-12427CB90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0A7EF-F485-40D1-8C74-303156B3C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293B1E-3F5C-42C6-BCCA-C99E38BB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82B72E-C97A-4731-93BA-A5D2E948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94A463-0D2C-40CF-9EE5-C372F1D4C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4096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19FA4-5F0D-4A77-B003-273E5243E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FD5093-A70B-4638-B704-CBCEFC990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DA9E67-1CBE-485F-B1E8-9FB66761D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DDADA-5969-41B8-866C-2A3D3135F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4374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C6FCFE-34C7-4E43-B7E7-ED95670A7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1EFE0-71E5-440F-8CAD-3928648B1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5E31F-3E25-4BE7-805A-21F5E8D4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7420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A02C-A178-42F2-8366-41F1361E4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527EC-DD3B-492B-82AB-8EEBF3C06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F0BE7A-9C4F-42A8-9E22-D037BE470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B5ED2-E513-4B21-800C-6219FA18B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6E23A-0B9A-4E82-9232-782565EB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83BEF-57C2-428A-9C88-F4749C82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4191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A01C0-31AA-4C9E-8CD7-523F8D44B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BD7CF1-B2D2-4C4E-90CF-5AF3710A5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2EDFB9-A514-4B51-ABA9-67986AABC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5899E-D102-420A-8AC2-0A5C07AC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F0A1D-A838-459E-B98C-36881ABF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4F62A4-38EF-483E-8448-A3145498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029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49DA9-BCBB-4749-A8F7-34FCA248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D5397-4227-46FD-AFA9-28483871F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A7755-38C4-40B9-872D-8CE14B379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83FA-831A-47A4-8A88-EEFBE4DCE729}" type="datetimeFigureOut">
              <a:rPr lang="sr-Latn-RS" smtClean="0"/>
              <a:t>12.10.2021.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FA445-597E-4EFB-BD33-042FB6E63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E212F-C975-45D5-A302-59833E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9D34F-F549-4842-8BD2-66E99ECDE2F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4324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Pr9APGrQ61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109AF3-3C02-43B9-9027-0F26FF5B5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sr-Latn-RS" sz="7200" dirty="0">
                <a:solidFill>
                  <a:schemeClr val="bg1"/>
                </a:solidFill>
              </a:rPr>
              <a:t>Uvod u inkluziju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DF4C2-275C-496F-A14B-ED6BC1E6C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3809999"/>
            <a:ext cx="7025753" cy="1012778"/>
          </a:xfrm>
        </p:spPr>
        <p:txBody>
          <a:bodyPr>
            <a:normAutofit/>
          </a:bodyPr>
          <a:lstStyle/>
          <a:p>
            <a:pPr algn="l"/>
            <a:r>
              <a:rPr lang="sr-Latn-RS" dirty="0">
                <a:solidFill>
                  <a:schemeClr val="bg1"/>
                </a:solidFill>
              </a:rPr>
              <a:t>Prof. dr </a:t>
            </a:r>
            <a:r>
              <a:rPr lang="sr-Latn-RS" dirty="0" err="1">
                <a:solidFill>
                  <a:schemeClr val="bg1"/>
                </a:solidFill>
              </a:rPr>
              <a:t>Otilia</a:t>
            </a:r>
            <a:r>
              <a:rPr lang="sr-Latn-RS" dirty="0">
                <a:solidFill>
                  <a:schemeClr val="bg1"/>
                </a:solidFill>
              </a:rPr>
              <a:t> </a:t>
            </a:r>
            <a:r>
              <a:rPr lang="sr-Latn-RS" dirty="0" err="1">
                <a:solidFill>
                  <a:schemeClr val="bg1"/>
                </a:solidFill>
              </a:rPr>
              <a:t>Velišek-Braško</a:t>
            </a:r>
            <a:endParaRPr lang="sr-Latn-RS" dirty="0">
              <a:solidFill>
                <a:schemeClr val="bg1"/>
              </a:solidFill>
            </a:endParaRPr>
          </a:p>
          <a:p>
            <a:pPr algn="l"/>
            <a:r>
              <a:rPr lang="sr-Latn-RS" dirty="0">
                <a:solidFill>
                  <a:schemeClr val="bg1"/>
                </a:solidFill>
              </a:rPr>
              <a:t>Novi Sad, 2021.</a:t>
            </a:r>
          </a:p>
        </p:txBody>
      </p:sp>
    </p:spTree>
    <p:extLst>
      <p:ext uri="{BB962C8B-B14F-4D97-AF65-F5344CB8AC3E}">
        <p14:creationId xmlns:p14="http://schemas.microsoft.com/office/powerpoint/2010/main" val="1820862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4524344-6823-49EA-89D4-E36A82A9F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1002B-82B3-4FE3-AEB8-DFF12E38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088" y="1354820"/>
            <a:ext cx="8748712" cy="23699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r-Latn-R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Radionica!</a:t>
            </a:r>
            <a:endParaRPr lang="en-US" sz="7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F0465A-8953-42AC-8F67-7B9A54E66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6142518"/>
            <a:ext cx="10455568" cy="715482"/>
            <a:chOff x="0" y="6142518"/>
            <a:chExt cx="10455568" cy="715482"/>
          </a:xfrm>
          <a:effectLst>
            <a:outerShdw blurRad="381000" dist="152400" dir="162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0CE1BBA-977A-4210-A80D-8A0BAAA18B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7789" y="6848400"/>
              <a:ext cx="153399" cy="9600"/>
            </a:xfrm>
            <a:custGeom>
              <a:avLst/>
              <a:gdLst>
                <a:gd name="connsiteX0" fmla="*/ 92746 w 153399"/>
                <a:gd name="connsiteY0" fmla="*/ 43 h 9600"/>
                <a:gd name="connsiteX1" fmla="*/ 144918 w 153399"/>
                <a:gd name="connsiteY1" fmla="*/ 6433 h 9600"/>
                <a:gd name="connsiteX2" fmla="*/ 153399 w 153399"/>
                <a:gd name="connsiteY2" fmla="*/ 9600 h 9600"/>
                <a:gd name="connsiteX3" fmla="*/ 0 w 153399"/>
                <a:gd name="connsiteY3" fmla="*/ 9600 h 9600"/>
                <a:gd name="connsiteX4" fmla="*/ 26678 w 153399"/>
                <a:gd name="connsiteY4" fmla="*/ 6286 h 9600"/>
                <a:gd name="connsiteX5" fmla="*/ 92746 w 153399"/>
                <a:gd name="connsiteY5" fmla="*/ 43 h 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99" h="9600">
                  <a:moveTo>
                    <a:pt x="92746" y="43"/>
                  </a:moveTo>
                  <a:cubicBezTo>
                    <a:pt x="111004" y="-358"/>
                    <a:pt x="128295" y="2072"/>
                    <a:pt x="144918" y="6433"/>
                  </a:cubicBezTo>
                  <a:lnTo>
                    <a:pt x="153399" y="9600"/>
                  </a:lnTo>
                  <a:lnTo>
                    <a:pt x="0" y="9600"/>
                  </a:lnTo>
                  <a:lnTo>
                    <a:pt x="26678" y="6286"/>
                  </a:lnTo>
                  <a:cubicBezTo>
                    <a:pt x="48667" y="3255"/>
                    <a:pt x="70647" y="552"/>
                    <a:pt x="92746" y="43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1E1A328-D621-4993-B11B-011ED169A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0" y="6142518"/>
              <a:ext cx="10455568" cy="715481"/>
              <a:chOff x="0" y="0"/>
              <a:chExt cx="10455568" cy="715481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41D2543A-0A6F-4980-98CA-658AA8EEAC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2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3D0F2937-CF06-453C-B076-800064AEB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0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6913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CD509-94D1-4026-A110-65697F0CE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br>
              <a:rPr lang="sr-Latn-RS" sz="2200" dirty="0">
                <a:solidFill>
                  <a:srgbClr val="FFFFFF"/>
                </a:solidFill>
              </a:rPr>
            </a:br>
            <a:r>
              <a:rPr lang="sr-Latn-RS" sz="2200" b="1" i="1" dirty="0">
                <a:solidFill>
                  <a:srgbClr val="FFFFFF"/>
                </a:solidFill>
              </a:rPr>
              <a:t>EU železnica</a:t>
            </a:r>
            <a:r>
              <a:rPr lang="sr-Latn-RS" sz="2200" i="1" dirty="0">
                <a:solidFill>
                  <a:srgbClr val="FFFFFF"/>
                </a:solidFill>
              </a:rPr>
              <a:t>: Putujete vozom po Evropi. Imate spavaća kola i morate da ih delite sa još troje ljudi. Dok</a:t>
            </a:r>
            <a:br>
              <a:rPr lang="sr-Latn-RS" sz="2200" i="1" dirty="0">
                <a:solidFill>
                  <a:srgbClr val="FFFFFF"/>
                </a:solidFill>
              </a:rPr>
            </a:br>
            <a:r>
              <a:rPr lang="sr-Latn-RS" sz="2200" i="1" dirty="0">
                <a:solidFill>
                  <a:srgbClr val="FFFFFF"/>
                </a:solidFill>
              </a:rPr>
              <a:t>čekate da voz stigne, saznajte ponešto o putnicima. Na osnovu onoga što znate, sa kime biste najradije putovali od navedenih osoba?</a:t>
            </a:r>
            <a:br>
              <a:rPr lang="sr-Latn-RS" sz="2200" dirty="0">
                <a:solidFill>
                  <a:srgbClr val="FFFFFF"/>
                </a:solidFill>
              </a:rPr>
            </a:br>
            <a:endParaRPr lang="sr-Latn-RS" sz="2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A7BBB-F040-47B5-8604-0B299A4FC3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471948"/>
            <a:ext cx="3427283" cy="6091084"/>
          </a:xfrm>
        </p:spPr>
        <p:txBody>
          <a:bodyPr>
            <a:normAutofit/>
          </a:bodyPr>
          <a:lstStyle/>
          <a:p>
            <a:r>
              <a:rPr lang="sr-Latn-RS" sz="1600" dirty="0" err="1"/>
              <a:t>Hevimetalac</a:t>
            </a:r>
            <a:r>
              <a:rPr lang="sr-Latn-RS" sz="1600" dirty="0"/>
              <a:t> iz Beograda, putuje u Amsterdam, na koncert</a:t>
            </a:r>
          </a:p>
          <a:p>
            <a:r>
              <a:rPr lang="sr-Latn-RS" sz="1600" dirty="0" err="1"/>
              <a:t>Romkinja</a:t>
            </a:r>
            <a:r>
              <a:rPr lang="sr-Latn-RS" sz="1600" dirty="0"/>
              <a:t> iz Bugarske, putuje u Austriju da nađe posao</a:t>
            </a:r>
          </a:p>
          <a:p>
            <a:r>
              <a:rPr lang="sr-Latn-RS" sz="1600" dirty="0"/>
              <a:t>Mladi </a:t>
            </a:r>
            <a:r>
              <a:rPr lang="sr-Latn-RS" sz="1600" dirty="0" err="1"/>
              <a:t>skiner</a:t>
            </a:r>
            <a:r>
              <a:rPr lang="sr-Latn-RS" sz="1600" dirty="0"/>
              <a:t> iz Švedske putuje u Berlin da poseti druga</a:t>
            </a:r>
          </a:p>
          <a:p>
            <a:r>
              <a:rPr lang="sr-Latn-RS" sz="1600" dirty="0"/>
              <a:t>Holanđanka, okorela </a:t>
            </a:r>
            <a:r>
              <a:rPr lang="sr-Latn-RS" sz="1600" dirty="0" err="1"/>
              <a:t>feniminstkinja</a:t>
            </a:r>
            <a:r>
              <a:rPr lang="sr-Latn-RS" sz="1600" dirty="0"/>
              <a:t>, putuje na seminar</a:t>
            </a:r>
          </a:p>
          <a:p>
            <a:r>
              <a:rPr lang="sr-Latn-RS" sz="1600" dirty="0"/>
              <a:t>Gojazni Jevrej biznismen iz Švajcarske</a:t>
            </a:r>
          </a:p>
          <a:p>
            <a:r>
              <a:rPr lang="sr-Latn-RS" sz="1600" dirty="0"/>
              <a:t>Poljakinja, putuje u Berlin gde radi kao prostitutka</a:t>
            </a:r>
          </a:p>
          <a:p>
            <a:r>
              <a:rPr lang="sr-Latn-RS" sz="1600" dirty="0"/>
              <a:t>Mladi Hrvat, fudbalski navijač, vraća se sa utakmice</a:t>
            </a:r>
          </a:p>
          <a:p>
            <a:r>
              <a:rPr lang="sr-Latn-RS" sz="1600" dirty="0"/>
              <a:t>Umetnik, HIV pozitivan</a:t>
            </a:r>
          </a:p>
          <a:p>
            <a:r>
              <a:rPr lang="sr-Latn-RS" sz="1600" dirty="0"/>
              <a:t>Kosovski Albanac, koji se vraća u Švajcarsku na sezonski posao</a:t>
            </a:r>
          </a:p>
          <a:p>
            <a:r>
              <a:rPr lang="it-IT" sz="1600" dirty="0"/>
              <a:t>Američki DJ, gej, koji sve vreme glasno priča preko telefona</a:t>
            </a:r>
          </a:p>
          <a:p>
            <a:endParaRPr lang="sr-Latn-R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0D328-6B56-493F-BD26-9DA7302BF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471948"/>
            <a:ext cx="3197701" cy="5722375"/>
          </a:xfrm>
        </p:spPr>
        <p:txBody>
          <a:bodyPr>
            <a:normAutofit/>
          </a:bodyPr>
          <a:lstStyle/>
          <a:p>
            <a:r>
              <a:rPr lang="sr-Latn-RS" sz="1600" dirty="0"/>
              <a:t>Plavuša, Beograđanka, fensi sređena, komunikativna i glasna</a:t>
            </a:r>
          </a:p>
          <a:p>
            <a:r>
              <a:rPr lang="sr-Latn-RS" sz="1600" dirty="0"/>
              <a:t>Slepi harmonikaš iz Austrije</a:t>
            </a:r>
          </a:p>
          <a:p>
            <a:r>
              <a:rPr lang="sr-Latn-RS" sz="1600" dirty="0"/>
              <a:t>Trubač, romskog porekla iz Mađarske</a:t>
            </a:r>
          </a:p>
          <a:p>
            <a:r>
              <a:rPr lang="sr-Latn-RS" sz="1600" dirty="0"/>
              <a:t>Mladi svestenik koji čita zapise Nikolaja Velimirovića</a:t>
            </a:r>
          </a:p>
          <a:p>
            <a:r>
              <a:rPr lang="sr-Latn-RS" sz="1600" dirty="0"/>
              <a:t>Policajac koji pokušava da spava, jer je dežurao na utakmici</a:t>
            </a:r>
          </a:p>
          <a:p>
            <a:r>
              <a:rPr lang="sr-Latn-RS" sz="1600" dirty="0"/>
              <a:t>Naučnik, srednjih godina, koji sve vreme radi na kompjuteru</a:t>
            </a:r>
          </a:p>
          <a:p>
            <a:r>
              <a:rPr lang="sr-Latn-RS" sz="1600" dirty="0"/>
              <a:t>Aktivistkinja za ljudska prava u invalidskim kolicima</a:t>
            </a:r>
          </a:p>
          <a:p>
            <a:r>
              <a:rPr lang="sr-Latn-RS" sz="1600" dirty="0"/>
              <a:t>Učesnik Velikog brata iz </a:t>
            </a:r>
            <a:r>
              <a:rPr lang="sr-Latn-RS" sz="1600" dirty="0" err="1"/>
              <a:t>Lebana</a:t>
            </a:r>
            <a:endParaRPr lang="sr-Latn-RS" sz="1600" dirty="0"/>
          </a:p>
          <a:p>
            <a:r>
              <a:rPr lang="sr-Latn-RS" sz="1600" dirty="0"/>
              <a:t>Bivši robijaš iz Malog Londona</a:t>
            </a:r>
          </a:p>
          <a:p>
            <a:r>
              <a:rPr lang="sr-Latn-RS" sz="1600" dirty="0"/>
              <a:t>Predstavnik nevladine organizacije za zaštitu životinja</a:t>
            </a:r>
          </a:p>
          <a:p>
            <a:pPr marL="0" indent="0">
              <a:buNone/>
            </a:pPr>
            <a:endParaRPr lang="sr-Latn-RS" sz="1100" dirty="0"/>
          </a:p>
        </p:txBody>
      </p:sp>
    </p:spTree>
    <p:extLst>
      <p:ext uri="{BB962C8B-B14F-4D97-AF65-F5344CB8AC3E}">
        <p14:creationId xmlns:p14="http://schemas.microsoft.com/office/powerpoint/2010/main" val="3053076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01FC33-221F-4A04-9DC1-75311D843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Predrasude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DB1C85-6E73-40E7-A640-301615D2C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dirty="0"/>
              <a:t>Postoje brojne predrasude i mitovi o deci i osobama sa smetnjama u razvoju i sa invaliditetom, kao i o samoj inkluziji i </a:t>
            </a:r>
            <a:r>
              <a:rPr lang="sr-Latn-RS" dirty="0" err="1"/>
              <a:t>inkluzivnom</a:t>
            </a:r>
            <a:r>
              <a:rPr lang="sr-Latn-RS" dirty="0"/>
              <a:t> obrazovanju.</a:t>
            </a:r>
          </a:p>
          <a:p>
            <a:pPr marL="0" indent="0">
              <a:buNone/>
            </a:pPr>
            <a:r>
              <a:rPr lang="sr-Latn-RS" dirty="0"/>
              <a:t>Neki primeri predrasuda su:</a:t>
            </a:r>
          </a:p>
          <a:p>
            <a:pPr marL="0" indent="0">
              <a:buNone/>
            </a:pPr>
            <a:r>
              <a:rPr lang="sr-Latn-RS" dirty="0"/>
              <a:t>● Deca sa smetnjama u razvoju i invaliditetom imaju previše povlastica!</a:t>
            </a:r>
          </a:p>
          <a:p>
            <a:pPr marL="0" indent="0">
              <a:buNone/>
            </a:pPr>
            <a:r>
              <a:rPr lang="sr-Latn-RS" dirty="0"/>
              <a:t>● Porodica ih se srami!</a:t>
            </a:r>
          </a:p>
          <a:p>
            <a:pPr marL="0" indent="0">
              <a:buNone/>
            </a:pPr>
            <a:r>
              <a:rPr lang="sr-Latn-RS" dirty="0"/>
              <a:t>● Ljudi ih se boje!</a:t>
            </a:r>
          </a:p>
          <a:p>
            <a:pPr marL="0" indent="0">
              <a:buNone/>
            </a:pPr>
            <a:r>
              <a:rPr lang="sr-Latn-RS" dirty="0"/>
              <a:t>● Oni su spori!</a:t>
            </a:r>
          </a:p>
          <a:p>
            <a:pPr marL="0" indent="0">
              <a:buNone/>
            </a:pPr>
            <a:r>
              <a:rPr lang="sr-Latn-RS" dirty="0"/>
              <a:t>● Oni su agresivni!</a:t>
            </a:r>
          </a:p>
          <a:p>
            <a:pPr marL="0" indent="0">
              <a:buNone/>
            </a:pPr>
            <a:r>
              <a:rPr lang="sr-Latn-RS" dirty="0"/>
              <a:t>● Deca sa smetnjama u razvoju ne mogu da se igraju sa normalnom decom!</a:t>
            </a:r>
          </a:p>
          <a:p>
            <a:pPr marL="0" indent="0">
              <a:buNone/>
            </a:pPr>
            <a:r>
              <a:rPr lang="sr-Latn-RS" dirty="0"/>
              <a:t>● Oni to ne mogu, oni su invalidi!</a:t>
            </a:r>
          </a:p>
          <a:p>
            <a:pPr marL="0" indent="0">
              <a:buNone/>
            </a:pPr>
            <a:r>
              <a:rPr lang="sr-Latn-R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0216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8BACE-97CB-4572-A729-B8BD1386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sr-Latn-RS" dirty="0"/>
              <a:t>Stavovi (i + i -)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9130E1-6438-4739-A196-080D6AE7E4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32" r="12429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DA2DF-D276-4E27-BCD3-7E587329B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sr-Latn-RS" sz="1800" dirty="0"/>
              <a:t>„</a:t>
            </a:r>
            <a:r>
              <a:rPr lang="sr-Latn-RS" sz="2400" i="1" dirty="0"/>
              <a:t>Stavovi prema drugima ne nastaju zbog kontakta sa drugima, </a:t>
            </a:r>
            <a:r>
              <a:rPr lang="sr-Latn-RS" sz="2400" b="1" i="1" dirty="0"/>
              <a:t>već zbog kontakta sa stavovima prema drugima!“ </a:t>
            </a:r>
          </a:p>
          <a:p>
            <a:pPr marL="0" indent="0">
              <a:buNone/>
            </a:pPr>
            <a:r>
              <a:rPr lang="sr-Latn-RS" sz="1800" dirty="0"/>
              <a:t>( </a:t>
            </a:r>
            <a:r>
              <a:rPr lang="sr-Latn-RS" sz="1800" dirty="0" err="1"/>
              <a:t>Horowitz</a:t>
            </a:r>
            <a:r>
              <a:rPr lang="sr-Latn-RS" sz="1800" dirty="0"/>
              <a:t>, 1988.  U: </a:t>
            </a:r>
            <a:r>
              <a:rPr lang="sr-Latn-RS" sz="1800" i="1" dirty="0"/>
              <a:t>Vrtić kao sigurno i podsticajno mesto za učenja i razvoj dece – Razumevanje i uvažavanje različitosti</a:t>
            </a:r>
            <a:r>
              <a:rPr lang="sr-Latn-RS" sz="1800" dirty="0"/>
              <a:t>, 2019:19-28)</a:t>
            </a:r>
          </a:p>
          <a:p>
            <a:endParaRPr lang="sr-Latn-RS" sz="1800" dirty="0"/>
          </a:p>
        </p:txBody>
      </p:sp>
    </p:spTree>
    <p:extLst>
      <p:ext uri="{BB962C8B-B14F-4D97-AF65-F5344CB8AC3E}">
        <p14:creationId xmlns:p14="http://schemas.microsoft.com/office/powerpoint/2010/main" val="1694728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E97A-9F32-4A0F-8023-B278BD290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500" b="1" i="1" dirty="0" err="1"/>
              <a:t>Takav</a:t>
            </a:r>
            <a:r>
              <a:rPr lang="en-US" sz="1500" b="1" i="1" dirty="0"/>
              <a:t> </a:t>
            </a:r>
            <a:r>
              <a:rPr lang="en-US" sz="1500" b="1" i="1" dirty="0" err="1"/>
              <a:t>si</a:t>
            </a:r>
            <a:r>
              <a:rPr lang="en-US" sz="1500" b="1" i="1" dirty="0"/>
              <a:t> </a:t>
            </a:r>
            <a:r>
              <a:rPr lang="en-US" sz="1500" b="1" i="1" dirty="0" err="1"/>
              <a:t>kakav</a:t>
            </a:r>
            <a:r>
              <a:rPr lang="en-US" sz="1500" b="1" i="1" dirty="0"/>
              <a:t> </a:t>
            </a:r>
            <a:r>
              <a:rPr lang="en-US" sz="1500" b="1" i="1" dirty="0" err="1"/>
              <a:t>si</a:t>
            </a:r>
            <a:r>
              <a:rPr lang="en-US" sz="1500" b="1" i="1" dirty="0"/>
              <a:t> </a:t>
            </a:r>
            <a:br>
              <a:rPr lang="en-US" sz="1500" dirty="0"/>
            </a:br>
            <a:r>
              <a:rPr lang="en-US" sz="1500" dirty="0">
                <a:hlinkClick r:id="rId2"/>
              </a:rPr>
              <a:t>https://www.youtube.com/watch?v=Pr9APGrQ614</a:t>
            </a:r>
            <a:br>
              <a:rPr lang="sr-Latn-RS" sz="1500"/>
            </a:br>
            <a:endParaRPr lang="en-US" sz="15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30340D4-AA21-420B-A794-8889C55BE4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372" r="2" b="18510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76364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0D5DED-AECE-4F13-9DE9-41D00C241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965580"/>
            <a:ext cx="5204489" cy="31605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sr-Latn-R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Stop predrasudama!</a:t>
            </a:r>
            <a:endParaRPr lang="en-US" sz="5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DCE6F-4F91-40C4-B27B-F88C0EEBE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0817" y="4409960"/>
            <a:ext cx="4508641" cy="111641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sr-Latn-R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Hvala na pažnji.</a:t>
            </a: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2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0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77466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395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Uvod u inkluziju</vt:lpstr>
      <vt:lpstr>Radionica!</vt:lpstr>
      <vt:lpstr> EU železnica: Putujete vozom po Evropi. Imate spavaća kola i morate da ih delite sa još troje ljudi. Dok čekate da voz stigne, saznajte ponešto o putnicima. Na osnovu onoga što znate, sa kime biste najradije putovali od navedenih osoba? </vt:lpstr>
      <vt:lpstr>Predrasude</vt:lpstr>
      <vt:lpstr>Stavovi (i + i -)</vt:lpstr>
      <vt:lpstr>Takav si kakav si  https://www.youtube.com/watch?v=Pr9APGrQ614 </vt:lpstr>
      <vt:lpstr>Stop predrasudama!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inkluziju</dc:title>
  <dc:creator>Korisnik</dc:creator>
  <cp:lastModifiedBy>Korisnik</cp:lastModifiedBy>
  <cp:revision>6</cp:revision>
  <dcterms:created xsi:type="dcterms:W3CDTF">2021-10-11T16:16:28Z</dcterms:created>
  <dcterms:modified xsi:type="dcterms:W3CDTF">2021-10-12T07:22:58Z</dcterms:modified>
</cp:coreProperties>
</file>